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66"/>
  </p:notesMasterIdLst>
  <p:sldIdLst>
    <p:sldId id="256" r:id="rId2"/>
    <p:sldId id="299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317" r:id="rId13"/>
    <p:sldId id="316" r:id="rId14"/>
    <p:sldId id="292" r:id="rId15"/>
    <p:sldId id="266" r:id="rId16"/>
    <p:sldId id="267" r:id="rId17"/>
    <p:sldId id="300" r:id="rId18"/>
    <p:sldId id="268" r:id="rId19"/>
    <p:sldId id="269" r:id="rId20"/>
    <p:sldId id="271" r:id="rId21"/>
    <p:sldId id="301" r:id="rId22"/>
    <p:sldId id="304" r:id="rId23"/>
    <p:sldId id="302" r:id="rId24"/>
    <p:sldId id="303" r:id="rId25"/>
    <p:sldId id="273" r:id="rId26"/>
    <p:sldId id="272" r:id="rId27"/>
    <p:sldId id="305" r:id="rId28"/>
    <p:sldId id="306" r:id="rId29"/>
    <p:sldId id="307" r:id="rId30"/>
    <p:sldId id="270" r:id="rId31"/>
    <p:sldId id="274" r:id="rId32"/>
    <p:sldId id="308" r:id="rId33"/>
    <p:sldId id="310" r:id="rId34"/>
    <p:sldId id="275" r:id="rId35"/>
    <p:sldId id="309" r:id="rId36"/>
    <p:sldId id="276" r:id="rId37"/>
    <p:sldId id="277" r:id="rId38"/>
    <p:sldId id="278" r:id="rId39"/>
    <p:sldId id="279" r:id="rId40"/>
    <p:sldId id="282" r:id="rId41"/>
    <p:sldId id="281" r:id="rId42"/>
    <p:sldId id="285" r:id="rId43"/>
    <p:sldId id="311" r:id="rId44"/>
    <p:sldId id="322" r:id="rId45"/>
    <p:sldId id="284" r:id="rId46"/>
    <p:sldId id="283" r:id="rId47"/>
    <p:sldId id="280" r:id="rId48"/>
    <p:sldId id="319" r:id="rId49"/>
    <p:sldId id="321" r:id="rId50"/>
    <p:sldId id="286" r:id="rId51"/>
    <p:sldId id="287" r:id="rId52"/>
    <p:sldId id="296" r:id="rId53"/>
    <p:sldId id="295" r:id="rId54"/>
    <p:sldId id="297" r:id="rId55"/>
    <p:sldId id="318" r:id="rId56"/>
    <p:sldId id="312" r:id="rId57"/>
    <p:sldId id="323" r:id="rId58"/>
    <p:sldId id="313" r:id="rId59"/>
    <p:sldId id="288" r:id="rId60"/>
    <p:sldId id="315" r:id="rId61"/>
    <p:sldId id="289" r:id="rId62"/>
    <p:sldId id="290" r:id="rId63"/>
    <p:sldId id="293" r:id="rId64"/>
    <p:sldId id="294" r:id="rId6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353" autoAdjust="0"/>
    <p:restoredTop sz="94660"/>
  </p:normalViewPr>
  <p:slideViewPr>
    <p:cSldViewPr snapToGrid="0">
      <p:cViewPr varScale="1">
        <p:scale>
          <a:sx n="67" d="100"/>
          <a:sy n="67" d="100"/>
        </p:scale>
        <p:origin x="72" y="6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AC448-3537-4568-B5FE-9DBBCEE819E3}" type="datetimeFigureOut">
              <a:rPr lang="ru-RU" smtClean="0"/>
              <a:t>27.10.2016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91085D-D843-4516-8BE6-6CC768F130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568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1085D-D843-4516-8BE6-6CC768F1308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352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1085D-D843-4516-8BE6-6CC768F1308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095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4B1BA6D-5263-49F1-A30F-D1A6F353FDBE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6FE804F-741A-42F9-BC4C-EBECAA9C49F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448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1BA6D-5263-49F1-A30F-D1A6F353FDBE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804F-741A-42F9-BC4C-EBECAA9C49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704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1BA6D-5263-49F1-A30F-D1A6F353FDBE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804F-741A-42F9-BC4C-EBECAA9C49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768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1BA6D-5263-49F1-A30F-D1A6F353FDBE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804F-741A-42F9-BC4C-EBECAA9C49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33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1BA6D-5263-49F1-A30F-D1A6F353FDBE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804F-741A-42F9-BC4C-EBECAA9C49F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7195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1BA6D-5263-49F1-A30F-D1A6F353FDBE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804F-741A-42F9-BC4C-EBECAA9C49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693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1BA6D-5263-49F1-A30F-D1A6F353FDBE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804F-741A-42F9-BC4C-EBECAA9C49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650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1BA6D-5263-49F1-A30F-D1A6F353FDBE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804F-741A-42F9-BC4C-EBECAA9C49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320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1BA6D-5263-49F1-A30F-D1A6F353FDBE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804F-741A-42F9-BC4C-EBECAA9C49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15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1BA6D-5263-49F1-A30F-D1A6F353FDBE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804F-741A-42F9-BC4C-EBECAA9C49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330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1BA6D-5263-49F1-A30F-D1A6F353FDBE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804F-741A-42F9-BC4C-EBECAA9C49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493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74B1BA6D-5263-49F1-A30F-D1A6F353FDBE}" type="datetimeFigureOut">
              <a:rPr lang="ru-RU" smtClean="0"/>
              <a:pPr/>
              <a:t>27.10.2016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06FE804F-741A-42F9-BC4C-EBECAA9C49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47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2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94385" y="3498968"/>
            <a:ext cx="9966960" cy="2926080"/>
          </a:xfrm>
        </p:spPr>
        <p:txBody>
          <a:bodyPr>
            <a:noAutofit/>
          </a:bodyPr>
          <a:lstStyle/>
          <a:p>
            <a:r>
              <a:rPr lang="ru-RU" sz="6600" i="1" cap="none" dirty="0" smtClean="0">
                <a:latin typeface="Times New Roman" pitchFamily="18" charset="0"/>
                <a:cs typeface="Times New Roman" pitchFamily="18" charset="0"/>
              </a:rPr>
              <a:t>Доклад о реализации мероприятий</a:t>
            </a:r>
            <a:r>
              <a:rPr lang="en-US" sz="6600" i="1" cap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600" i="1" cap="none" dirty="0" smtClean="0">
                <a:latin typeface="Times New Roman" pitchFamily="18" charset="0"/>
                <a:cs typeface="Times New Roman" pitchFamily="18" charset="0"/>
              </a:rPr>
              <a:t>комплекса мер по</a:t>
            </a:r>
            <a:r>
              <a:rPr lang="en-US" sz="6600" i="1" cap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600" i="1" cap="none" dirty="0" smtClean="0">
                <a:latin typeface="Times New Roman" pitchFamily="18" charset="0"/>
                <a:cs typeface="Times New Roman" pitchFamily="18" charset="0"/>
              </a:rPr>
              <a:t>патриотическому</a:t>
            </a:r>
            <a:r>
              <a:rPr lang="en-US" sz="6600" i="1" cap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600" i="1" cap="none" dirty="0" smtClean="0">
                <a:latin typeface="Times New Roman" pitchFamily="18" charset="0"/>
                <a:cs typeface="Times New Roman" pitchFamily="18" charset="0"/>
              </a:rPr>
              <a:t>воспитанию граждан </a:t>
            </a:r>
            <a:r>
              <a:rPr lang="en-US" sz="6600" i="1" cap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600" i="1" cap="none" dirty="0" smtClean="0">
                <a:latin typeface="Times New Roman" pitchFamily="18" charset="0"/>
                <a:cs typeface="Times New Roman" pitchFamily="18" charset="0"/>
              </a:rPr>
              <a:t>на территории ЗАТО</a:t>
            </a:r>
            <a:r>
              <a:rPr lang="en-US" sz="6600" i="1" cap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600" i="1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600" i="1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600" i="1" cap="none" dirty="0" smtClean="0">
                <a:latin typeface="Times New Roman" pitchFamily="18" charset="0"/>
                <a:cs typeface="Times New Roman" pitchFamily="18" charset="0"/>
              </a:rPr>
              <a:t>г. Радужный по итогам  2016 года</a:t>
            </a:r>
            <a:endParaRPr lang="ru-RU" sz="6600" i="1" cap="none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04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4" t="27083" r="14805"/>
          <a:stretch/>
        </p:blipFill>
        <p:spPr>
          <a:xfrm>
            <a:off x="5805543" y="3057525"/>
            <a:ext cx="6238820" cy="3657599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6231731" y="474060"/>
            <a:ext cx="5953125" cy="19355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cap="none" dirty="0" smtClean="0">
                <a:latin typeface="Monotype Corsiva" panose="03010101010201010101" pitchFamily="66" charset="0"/>
              </a:rPr>
              <a:t>Единый Урок мужества </a:t>
            </a:r>
          </a:p>
          <a:p>
            <a:r>
              <a:rPr lang="ru-RU" sz="6600" cap="none" dirty="0" smtClean="0">
                <a:latin typeface="Monotype Corsiva" panose="03010101010201010101" pitchFamily="66" charset="0"/>
              </a:rPr>
              <a:t>«Гордимся! Помним!»</a:t>
            </a:r>
            <a:endParaRPr lang="ru-RU" sz="6600" cap="none" dirty="0"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8" r="13750" b="6042"/>
          <a:stretch/>
        </p:blipFill>
        <p:spPr>
          <a:xfrm>
            <a:off x="114300" y="100014"/>
            <a:ext cx="6257924" cy="461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4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" y="3186112"/>
            <a:ext cx="6286500" cy="35433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6" y="128587"/>
            <a:ext cx="6405563" cy="3610408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6238875" y="964517"/>
            <a:ext cx="5953125" cy="1935548"/>
          </a:xfrm>
        </p:spPr>
        <p:txBody>
          <a:bodyPr>
            <a:noAutofit/>
          </a:bodyPr>
          <a:lstStyle/>
          <a:p>
            <a:r>
              <a:rPr lang="ru-RU" sz="6600" cap="none" dirty="0" smtClean="0">
                <a:latin typeface="Monotype Corsiva" panose="03010101010201010101" pitchFamily="66" charset="0"/>
              </a:rPr>
              <a:t>Акция «Бессмертный полк»</a:t>
            </a:r>
            <a:endParaRPr lang="ru-RU" sz="6600" cap="none" dirty="0">
              <a:latin typeface="Monotype Corsiva" panose="03010101010201010101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3737384"/>
            <a:ext cx="5953125" cy="19355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cap="none" dirty="0" smtClean="0">
                <a:latin typeface="Monotype Corsiva" panose="03010101010201010101" pitchFamily="66" charset="0"/>
              </a:rPr>
              <a:t>9 мая 2016г</a:t>
            </a:r>
            <a:endParaRPr lang="ru-RU" sz="4000" cap="none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21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3499902" y="370766"/>
            <a:ext cx="8549223" cy="2028825"/>
          </a:xfrm>
        </p:spPr>
        <p:txBody>
          <a:bodyPr>
            <a:noAutofit/>
          </a:bodyPr>
          <a:lstStyle/>
          <a:p>
            <a:r>
              <a:rPr lang="ru-RU" sz="4400" cap="none" dirty="0" smtClean="0">
                <a:latin typeface="Monotype Corsiva" panose="03010101010201010101" pitchFamily="66" charset="0"/>
              </a:rPr>
              <a:t>Присвоение почетного </a:t>
            </a:r>
            <a:r>
              <a:rPr lang="ru-RU" sz="4400" cap="none" dirty="0">
                <a:latin typeface="Monotype Corsiva" panose="03010101010201010101" pitchFamily="66" charset="0"/>
              </a:rPr>
              <a:t>звания «Примерный внук» с  вручением грамот городского Совета ветеранов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0" t="17291" r="23081"/>
          <a:stretch/>
        </p:blipFill>
        <p:spPr>
          <a:xfrm>
            <a:off x="100013" y="93663"/>
            <a:ext cx="3542763" cy="36437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5" t="20333" r="10712"/>
          <a:stretch/>
        </p:blipFill>
        <p:spPr>
          <a:xfrm>
            <a:off x="2257425" y="3334219"/>
            <a:ext cx="4000500" cy="33666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925" y="2850306"/>
            <a:ext cx="5791200" cy="385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7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6238875" y="689576"/>
            <a:ext cx="5953125" cy="1935548"/>
          </a:xfrm>
        </p:spPr>
        <p:txBody>
          <a:bodyPr>
            <a:noAutofit/>
          </a:bodyPr>
          <a:lstStyle/>
          <a:p>
            <a:r>
              <a:rPr lang="ru-RU" sz="4400" cap="none" dirty="0" smtClean="0">
                <a:latin typeface="Monotype Corsiva" panose="03010101010201010101" pitchFamily="66" charset="0"/>
              </a:rPr>
              <a:t>Сдача </a:t>
            </a:r>
            <a:r>
              <a:rPr lang="ru-RU" sz="4400" cap="none" dirty="0">
                <a:latin typeface="Monotype Corsiva" panose="03010101010201010101" pitchFamily="66" charset="0"/>
              </a:rPr>
              <a:t>рапорта  </a:t>
            </a:r>
            <a:r>
              <a:rPr lang="ru-RU" sz="4400" cap="none" dirty="0" smtClean="0">
                <a:latin typeface="Monotype Corsiva" panose="03010101010201010101" pitchFamily="66" charset="0"/>
              </a:rPr>
              <a:t>руководителем </a:t>
            </a:r>
            <a:r>
              <a:rPr lang="ru-RU" sz="4400" cap="none" dirty="0">
                <a:latin typeface="Monotype Corsiva" panose="03010101010201010101" pitchFamily="66" charset="0"/>
              </a:rPr>
              <a:t>поискового отряда «Гром» по итогам  экспедиции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3737384"/>
            <a:ext cx="5953125" cy="19355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cap="none" dirty="0" smtClean="0">
                <a:latin typeface="Monotype Corsiva" panose="03010101010201010101" pitchFamily="66" charset="0"/>
              </a:rPr>
              <a:t>9 мая 2016г</a:t>
            </a:r>
            <a:endParaRPr lang="ru-RU" sz="4000" cap="none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9"/>
          <a:stretch/>
        </p:blipFill>
        <p:spPr>
          <a:xfrm>
            <a:off x="5157788" y="2628900"/>
            <a:ext cx="6895528" cy="412908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5"/>
          <a:stretch/>
        </p:blipFill>
        <p:spPr>
          <a:xfrm>
            <a:off x="138684" y="171450"/>
            <a:ext cx="5962079" cy="412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7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756279"/>
            <a:ext cx="8989255" cy="5932908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6027859" y="196947"/>
            <a:ext cx="5953125" cy="19355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cap="none" dirty="0" smtClean="0">
                <a:latin typeface="Monotype Corsiva" panose="03010101010201010101" pitchFamily="66" charset="0"/>
              </a:rPr>
              <a:t>Возложение цветов к  Памятной стеле</a:t>
            </a:r>
            <a:endParaRPr lang="ru-RU" sz="6600" cap="none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4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Вахта памяти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302" y="1491616"/>
            <a:ext cx="7017561" cy="52576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7" y="126671"/>
            <a:ext cx="4966975" cy="662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Вахта памяти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6" y="190248"/>
            <a:ext cx="5962654" cy="44673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439" y="2067339"/>
            <a:ext cx="6267136" cy="4695455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041927" y="0"/>
            <a:ext cx="5953125" cy="173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cap="none" dirty="0" smtClean="0">
                <a:latin typeface="Monotype Corsiva" panose="03010101010201010101" pitchFamily="66" charset="0"/>
              </a:rPr>
              <a:t>Региональный патриотический сбор 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4370430"/>
            <a:ext cx="5953125" cy="19355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cap="none" dirty="0" smtClean="0">
                <a:latin typeface="Monotype Corsiva" panose="03010101010201010101" pitchFamily="66" charset="0"/>
              </a:rPr>
              <a:t>п.Вяткино </a:t>
            </a:r>
          </a:p>
          <a:p>
            <a:r>
              <a:rPr lang="ru-RU" sz="4000" cap="none" dirty="0" smtClean="0">
                <a:latin typeface="Monotype Corsiva" panose="03010101010201010101" pitchFamily="66" charset="0"/>
              </a:rPr>
              <a:t>Судогодский район</a:t>
            </a:r>
            <a:endParaRPr lang="ru-RU" sz="4000" cap="none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58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Вахта памяти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8" y="182308"/>
            <a:ext cx="6229350" cy="48588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413" y="1604047"/>
            <a:ext cx="6414769" cy="5122651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238875" y="0"/>
            <a:ext cx="5953125" cy="173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cap="none" dirty="0" smtClean="0">
                <a:latin typeface="Monotype Corsiva" panose="03010101010201010101" pitchFamily="66" charset="0"/>
              </a:rPr>
              <a:t>Акция </a:t>
            </a:r>
          </a:p>
          <a:p>
            <a:r>
              <a:rPr lang="ru-RU" sz="6600" cap="none" dirty="0" smtClean="0">
                <a:latin typeface="Monotype Corsiva" panose="03010101010201010101" pitchFamily="66" charset="0"/>
              </a:rPr>
              <a:t>«Свеча памяти»</a:t>
            </a:r>
          </a:p>
        </p:txBody>
      </p:sp>
    </p:spTree>
    <p:extLst>
      <p:ext uri="{BB962C8B-B14F-4D97-AF65-F5344CB8AC3E}">
        <p14:creationId xmlns:p14="http://schemas.microsoft.com/office/powerpoint/2010/main" val="354565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5524183" y="185884"/>
            <a:ext cx="5953125" cy="12754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cap="none" dirty="0" smtClean="0">
                <a:latin typeface="Monotype Corsiva" panose="03010101010201010101" pitchFamily="66" charset="0"/>
              </a:rPr>
              <a:t>Митинг в День памяти и скорби у памятной Стелы</a:t>
            </a:r>
          </a:p>
        </p:txBody>
      </p:sp>
      <p:pic>
        <p:nvPicPr>
          <p:cNvPr id="1026" name="Picture 2" descr="http://www.raduzhnyi-city.ru/upload/iblock/b43/DSC_005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2"/>
          <a:stretch/>
        </p:blipFill>
        <p:spPr bwMode="auto">
          <a:xfrm>
            <a:off x="5198905" y="1520093"/>
            <a:ext cx="6278403" cy="522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6" y="173023"/>
            <a:ext cx="4370230" cy="657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3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7" y="142875"/>
            <a:ext cx="6682892" cy="44434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87" y="1935627"/>
            <a:ext cx="7209853" cy="4793785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407687" y="-211015"/>
            <a:ext cx="5953125" cy="173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cap="none" dirty="0" smtClean="0">
                <a:latin typeface="Monotype Corsiva" panose="03010101010201010101" pitchFamily="66" charset="0"/>
              </a:rPr>
              <a:t>Конкурс чтецов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506437" y="4412633"/>
            <a:ext cx="5953125" cy="19355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cap="none" dirty="0" smtClean="0">
                <a:latin typeface="Monotype Corsiva" panose="03010101010201010101" pitchFamily="66" charset="0"/>
              </a:rPr>
              <a:t>Нам дороги эти</a:t>
            </a:r>
          </a:p>
          <a:p>
            <a:r>
              <a:rPr lang="ru-RU" sz="4000" cap="none" dirty="0" smtClean="0">
                <a:latin typeface="Monotype Corsiva" panose="03010101010201010101" pitchFamily="66" charset="0"/>
              </a:rPr>
              <a:t> позабыть нельзя</a:t>
            </a:r>
            <a:endParaRPr lang="ru-RU" sz="4000" cap="none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74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6238875" y="-841535"/>
            <a:ext cx="5953125" cy="3051810"/>
          </a:xfrm>
        </p:spPr>
        <p:txBody>
          <a:bodyPr>
            <a:normAutofit/>
          </a:bodyPr>
          <a:lstStyle/>
          <a:p>
            <a:r>
              <a:rPr lang="ru-RU" sz="4800" cap="none" dirty="0" smtClean="0">
                <a:latin typeface="Monotype Corsiva" panose="03010101010201010101" pitchFamily="66" charset="0"/>
              </a:rPr>
              <a:t>МБОУ ДО ЦВР «Лад»</a:t>
            </a:r>
            <a:br>
              <a:rPr lang="ru-RU" sz="4800" cap="none" dirty="0" smtClean="0">
                <a:latin typeface="Monotype Corsiva" panose="03010101010201010101" pitchFamily="66" charset="0"/>
              </a:rPr>
            </a:br>
            <a:r>
              <a:rPr lang="ru-RU" sz="4800" cap="none" dirty="0" smtClean="0">
                <a:latin typeface="Monotype Corsiva" panose="03010101010201010101" pitchFamily="66" charset="0"/>
              </a:rPr>
              <a:t>музей «Боевой и трудовой славы»</a:t>
            </a:r>
            <a:endParaRPr lang="ru-RU" sz="4800" cap="none" dirty="0"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1" y="138945"/>
            <a:ext cx="6367940" cy="47759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138" y="2354208"/>
            <a:ext cx="6376987" cy="434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69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Вахта памяти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4" y="129514"/>
            <a:ext cx="6153155" cy="46100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576" y="2026427"/>
            <a:ext cx="6310000" cy="472757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055995" y="0"/>
            <a:ext cx="5953125" cy="173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cap="none" dirty="0" smtClean="0">
                <a:latin typeface="Monotype Corsiva" panose="03010101010201010101" pitchFamily="66" charset="0"/>
              </a:rPr>
              <a:t>Всероссийская </a:t>
            </a:r>
          </a:p>
          <a:p>
            <a:r>
              <a:rPr lang="ru-RU" sz="6600" cap="none" dirty="0" smtClean="0">
                <a:latin typeface="Monotype Corsiva" panose="03010101010201010101" pitchFamily="66" charset="0"/>
              </a:rPr>
              <a:t>Вахта Памяти - 2016</a:t>
            </a:r>
          </a:p>
        </p:txBody>
      </p:sp>
    </p:spTree>
    <p:extLst>
      <p:ext uri="{BB962C8B-B14F-4D97-AF65-F5344CB8AC3E}">
        <p14:creationId xmlns:p14="http://schemas.microsoft.com/office/powerpoint/2010/main" val="389016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6096000" y="142874"/>
            <a:ext cx="5953125" cy="18573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cap="none" dirty="0">
                <a:latin typeface="Monotype Corsiva" panose="03010101010201010101" pitchFamily="66" charset="0"/>
              </a:rPr>
              <a:t>Поисковая </a:t>
            </a:r>
            <a:r>
              <a:rPr lang="ru-RU" sz="6600" cap="none" dirty="0" smtClean="0">
                <a:latin typeface="Monotype Corsiva" panose="03010101010201010101" pitchFamily="66" charset="0"/>
              </a:rPr>
              <a:t>экспедиция </a:t>
            </a:r>
            <a:r>
              <a:rPr lang="ru-RU" sz="6600" cap="none" dirty="0">
                <a:latin typeface="Monotype Corsiva" panose="03010101010201010101" pitchFamily="66" charset="0"/>
              </a:rPr>
              <a:t>на территории Глинковского района Смоленской области</a:t>
            </a:r>
            <a:endParaRPr lang="ru-RU" sz="6600" cap="none" dirty="0" smtClean="0">
              <a:latin typeface="Monotype Corsiva" panose="03010101010201010101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163" y="2121736"/>
            <a:ext cx="6176962" cy="46278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01" y="142875"/>
            <a:ext cx="6139299" cy="459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3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6096000" y="263006"/>
            <a:ext cx="5953125" cy="173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cap="none" dirty="0" smtClean="0">
                <a:latin typeface="Monotype Corsiva" panose="03010101010201010101" pitchFamily="66" charset="0"/>
              </a:rPr>
              <a:t>Поисковая </a:t>
            </a:r>
            <a:r>
              <a:rPr lang="ru-RU" sz="6600" cap="none" dirty="0">
                <a:latin typeface="Monotype Corsiva" panose="03010101010201010101" pitchFamily="66" charset="0"/>
              </a:rPr>
              <a:t>экспедиция на территории Гатчинского района, Ленинградской области</a:t>
            </a:r>
            <a:endParaRPr lang="ru-RU" sz="6600" cap="none" dirty="0" smtClean="0"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887" y="2160980"/>
            <a:ext cx="6091237" cy="45636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26" y="100013"/>
            <a:ext cx="6216776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8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6096000" y="263006"/>
            <a:ext cx="5953125" cy="173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cap="none" dirty="0" smtClean="0">
                <a:latin typeface="Monotype Corsiva" panose="03010101010201010101" pitchFamily="66" charset="0"/>
              </a:rPr>
              <a:t>Поисковая </a:t>
            </a:r>
            <a:r>
              <a:rPr lang="ru-RU" sz="6600" cap="none" dirty="0">
                <a:latin typeface="Monotype Corsiva" panose="03010101010201010101" pitchFamily="66" charset="0"/>
              </a:rPr>
              <a:t>экспедиция в Рославльский район Смоленской области</a:t>
            </a:r>
            <a:endParaRPr lang="ru-RU" sz="6600" cap="none" dirty="0" smtClean="0"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" y="121444"/>
            <a:ext cx="6186489" cy="46398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013" y="1996678"/>
            <a:ext cx="6234112" cy="467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68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384006" y="133139"/>
            <a:ext cx="6486525" cy="19083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cap="none" dirty="0" smtClean="0">
                <a:latin typeface="Monotype Corsiva" panose="03010101010201010101" pitchFamily="66" charset="0"/>
              </a:rPr>
              <a:t>Работы </a:t>
            </a:r>
            <a:r>
              <a:rPr lang="ru-RU" sz="6600" cap="none" dirty="0">
                <a:latin typeface="Monotype Corsiva" panose="03010101010201010101" pitchFamily="66" charset="0"/>
              </a:rPr>
              <a:t>на месте катастрофы советского </a:t>
            </a:r>
            <a:r>
              <a:rPr lang="ru-RU" sz="6600" cap="none" dirty="0" smtClean="0">
                <a:latin typeface="Monotype Corsiva" panose="03010101010201010101" pitchFamily="66" charset="0"/>
              </a:rPr>
              <a:t>бомбардировщика </a:t>
            </a:r>
            <a:r>
              <a:rPr lang="ru-RU" sz="6600" cap="none" dirty="0">
                <a:latin typeface="Monotype Corsiva" panose="03010101010201010101" pitchFamily="66" charset="0"/>
              </a:rPr>
              <a:t>Ил-4</a:t>
            </a:r>
            <a:endParaRPr lang="ru-RU" sz="6600" cap="none" dirty="0" smtClean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2171402"/>
            <a:ext cx="6129337" cy="45970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92" y="89594"/>
            <a:ext cx="5009108" cy="667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2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" y="114301"/>
            <a:ext cx="6372225" cy="47741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00725" y="2043231"/>
            <a:ext cx="6248399" cy="4681418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238875" y="225084"/>
            <a:ext cx="5953125" cy="173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cap="none" dirty="0" smtClean="0">
                <a:latin typeface="Monotype Corsiva" panose="03010101010201010101" pitchFamily="66" charset="0"/>
              </a:rPr>
              <a:t>Перезахоронение останков бойца</a:t>
            </a:r>
          </a:p>
          <a:p>
            <a:r>
              <a:rPr lang="ru-RU" sz="6600" cap="none" dirty="0" smtClean="0">
                <a:latin typeface="Monotype Corsiva" panose="03010101010201010101" pitchFamily="66" charset="0"/>
              </a:rPr>
              <a:t>Богданова Б.А.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4148728"/>
            <a:ext cx="5953125" cy="19355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cap="none" dirty="0" smtClean="0">
                <a:latin typeface="Monotype Corsiva" panose="03010101010201010101" pitchFamily="66" charset="0"/>
              </a:rPr>
              <a:t>Г.Гусь-Хрустальный</a:t>
            </a:r>
            <a:endParaRPr lang="ru-RU" sz="4000" cap="none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17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450" y="2126732"/>
            <a:ext cx="6124575" cy="4588646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238875" y="168813"/>
            <a:ext cx="5953125" cy="173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cap="none" dirty="0" smtClean="0">
                <a:latin typeface="Monotype Corsiva" panose="03010101010201010101" pitchFamily="66" charset="0"/>
              </a:rPr>
              <a:t>Конференция «Память, поиск, Победа»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123856"/>
            <a:ext cx="6260710" cy="416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9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Вахта памяти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24313" r="9632"/>
          <a:stretch/>
        </p:blipFill>
        <p:spPr>
          <a:xfrm>
            <a:off x="197642" y="168813"/>
            <a:ext cx="4114801" cy="46671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4726" t="13220" r="17500"/>
          <a:stretch/>
        </p:blipFill>
        <p:spPr>
          <a:xfrm>
            <a:off x="3357562" y="974806"/>
            <a:ext cx="4695188" cy="52838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/>
          <a:srcRect l="16389" r="17357"/>
          <a:stretch/>
        </p:blipFill>
        <p:spPr>
          <a:xfrm>
            <a:off x="7514907" y="1591509"/>
            <a:ext cx="4543425" cy="513790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810056" y="168813"/>
            <a:ext cx="5953125" cy="173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cap="none" dirty="0" smtClean="0">
                <a:latin typeface="Monotype Corsiva" panose="03010101010201010101" pitchFamily="66" charset="0"/>
              </a:rPr>
              <a:t>Конференция «Память, поиск, Победа»</a:t>
            </a:r>
          </a:p>
        </p:txBody>
      </p:sp>
    </p:spTree>
    <p:extLst>
      <p:ext uri="{BB962C8B-B14F-4D97-AF65-F5344CB8AC3E}">
        <p14:creationId xmlns:p14="http://schemas.microsoft.com/office/powerpoint/2010/main" val="10630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681660" y="228600"/>
            <a:ext cx="5953125" cy="173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cap="none" dirty="0" smtClean="0">
                <a:latin typeface="Monotype Corsiva" panose="03010101010201010101" pitchFamily="66" charset="0"/>
              </a:rPr>
              <a:t>Михаил Николаевич Бунаев, руководитель </a:t>
            </a:r>
            <a:r>
              <a:rPr lang="ru-RU" sz="6600" cap="none" dirty="0">
                <a:latin typeface="Monotype Corsiva" panose="03010101010201010101" pitchFamily="66" charset="0"/>
              </a:rPr>
              <a:t>Ассоциации поисковых отрядов </a:t>
            </a:r>
            <a:r>
              <a:rPr lang="ru-RU" sz="6600" cap="none" dirty="0" smtClean="0">
                <a:latin typeface="Monotype Corsiva" panose="03010101010201010101" pitchFamily="66" charset="0"/>
              </a:rPr>
              <a:t>«Гром</a:t>
            </a:r>
            <a:r>
              <a:rPr lang="ru-RU" sz="6600" cap="none" dirty="0">
                <a:latin typeface="Monotype Corsiva" panose="03010101010201010101" pitchFamily="66" charset="0"/>
              </a:rPr>
              <a:t>» Владимирской области».</a:t>
            </a:r>
            <a:endParaRPr lang="ru-RU" sz="6600" cap="none" dirty="0" smtClean="0">
              <a:latin typeface="Monotype Corsiva" panose="03010101010201010101" pitchFamily="66" charset="0"/>
            </a:endParaRPr>
          </a:p>
        </p:txBody>
      </p:sp>
      <p:pic>
        <p:nvPicPr>
          <p:cNvPr id="4098" name="Picture 2" descr="https://pp.vk.me/c619430/v619430287/aec3/LRCipi_Cwk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2" r="46315"/>
          <a:stretch/>
        </p:blipFill>
        <p:spPr bwMode="auto">
          <a:xfrm>
            <a:off x="127001" y="114300"/>
            <a:ext cx="5318664" cy="661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138" y="1967200"/>
            <a:ext cx="4635656" cy="47596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9634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1953817"/>
            <a:ext cx="6272213" cy="4704159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-35688"/>
            <a:ext cx="12192000" cy="18787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cap="none" dirty="0">
                <a:latin typeface="Monotype Corsiva" panose="03010101010201010101" pitchFamily="66" charset="0"/>
              </a:rPr>
              <a:t>захоронения: </a:t>
            </a:r>
            <a:endParaRPr lang="ru-RU" sz="4000" cap="none" dirty="0" smtClean="0">
              <a:latin typeface="Monotype Corsiva" panose="03010101010201010101" pitchFamily="66" charset="0"/>
            </a:endParaRPr>
          </a:p>
          <a:p>
            <a:r>
              <a:rPr lang="ru-RU" sz="4000" cap="none" dirty="0" smtClean="0">
                <a:latin typeface="Monotype Corsiva" panose="03010101010201010101" pitchFamily="66" charset="0"/>
              </a:rPr>
              <a:t>Кузьменко </a:t>
            </a:r>
            <a:r>
              <a:rPr lang="ru-RU" sz="4000" cap="none" dirty="0">
                <a:latin typeface="Monotype Corsiva" panose="03010101010201010101" pitchFamily="66" charset="0"/>
              </a:rPr>
              <a:t>Владимира Витальевича, </a:t>
            </a:r>
            <a:endParaRPr lang="ru-RU" sz="4000" cap="none" dirty="0" smtClean="0">
              <a:latin typeface="Monotype Corsiva" panose="03010101010201010101" pitchFamily="66" charset="0"/>
            </a:endParaRPr>
          </a:p>
          <a:p>
            <a:r>
              <a:rPr lang="ru-RU" sz="4000" cap="none" dirty="0" smtClean="0">
                <a:latin typeface="Monotype Corsiva" panose="03010101010201010101" pitchFamily="66" charset="0"/>
              </a:rPr>
              <a:t>Курылева </a:t>
            </a:r>
            <a:r>
              <a:rPr lang="ru-RU" sz="4000" cap="none" dirty="0">
                <a:latin typeface="Monotype Corsiva" panose="03010101010201010101" pitchFamily="66" charset="0"/>
              </a:rPr>
              <a:t>Антона </a:t>
            </a:r>
            <a:r>
              <a:rPr lang="ru-RU" sz="4000" cap="none" dirty="0" smtClean="0">
                <a:latin typeface="Monotype Corsiva" panose="03010101010201010101" pitchFamily="66" charset="0"/>
              </a:rPr>
              <a:t>Валерьевича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725" y="1971915"/>
            <a:ext cx="6248081" cy="468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7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2084138"/>
            <a:ext cx="6962775" cy="46252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4" y="148590"/>
            <a:ext cx="5992146" cy="3980497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6095999" y="148591"/>
            <a:ext cx="5953125" cy="1935548"/>
          </a:xfrm>
        </p:spPr>
        <p:txBody>
          <a:bodyPr>
            <a:normAutofit/>
          </a:bodyPr>
          <a:lstStyle/>
          <a:p>
            <a:r>
              <a:rPr lang="ru-RU" sz="6600" cap="none" dirty="0" smtClean="0">
                <a:latin typeface="Monotype Corsiva" panose="03010101010201010101" pitchFamily="66" charset="0"/>
              </a:rPr>
              <a:t>Память в наших сердцах</a:t>
            </a:r>
            <a:endParaRPr lang="ru-RU" sz="6600" cap="none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7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p.vk.me/c631629/v631629287/1ec6f/Y3kHamLdJF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42875"/>
            <a:ext cx="615321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p.vk.me/c631629/v631629287/1ede0/celqBtsOZW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88" y="1965908"/>
            <a:ext cx="6332536" cy="474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238875" y="182881"/>
            <a:ext cx="5953125" cy="173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cap="none" dirty="0" smtClean="0">
                <a:latin typeface="Monotype Corsiva" pitchFamily="66" charset="0"/>
              </a:rPr>
              <a:t>Городской конкурс знатоков отечественной истории «Крым – гордость России»</a:t>
            </a:r>
            <a:endParaRPr lang="ru-RU" sz="6600" cap="none" dirty="0" smtClean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03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Вахта памяти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76" y="2090999"/>
            <a:ext cx="6976174" cy="46384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1" y="114299"/>
            <a:ext cx="7134150" cy="4743451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129070" y="257175"/>
            <a:ext cx="4904879" cy="183382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cap="none" dirty="0" smtClean="0">
                <a:latin typeface="Monotype Corsiva" panose="03010101010201010101" pitchFamily="66" charset="0"/>
              </a:rPr>
              <a:t>Муниципальный </a:t>
            </a:r>
            <a:r>
              <a:rPr lang="ru-RU" sz="6600" cap="none" dirty="0">
                <a:latin typeface="Monotype Corsiva" panose="03010101010201010101" pitchFamily="66" charset="0"/>
              </a:rPr>
              <a:t>этап областного </a:t>
            </a:r>
            <a:endParaRPr lang="ru-RU" sz="6600" cap="none" dirty="0" smtClean="0">
              <a:latin typeface="Monotype Corsiva" panose="03010101010201010101" pitchFamily="66" charset="0"/>
            </a:endParaRPr>
          </a:p>
          <a:p>
            <a:r>
              <a:rPr lang="ru-RU" sz="6600" cap="none" dirty="0" smtClean="0">
                <a:latin typeface="Monotype Corsiva" panose="03010101010201010101" pitchFamily="66" charset="0"/>
              </a:rPr>
              <a:t>конкурса </a:t>
            </a:r>
            <a:r>
              <a:rPr lang="ru-RU" sz="6600" cap="none" dirty="0">
                <a:latin typeface="Monotype Corsiva" panose="03010101010201010101" pitchFamily="66" charset="0"/>
              </a:rPr>
              <a:t>чтецов «Живая классика»</a:t>
            </a:r>
            <a:endParaRPr lang="ru-RU" sz="6600" cap="none" dirty="0" smtClean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48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500688" y="0"/>
            <a:ext cx="6477000" cy="158876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cap="none" dirty="0" smtClean="0">
                <a:latin typeface="Monotype Corsiva" pitchFamily="66" charset="0"/>
              </a:rPr>
              <a:t>Театральный </a:t>
            </a:r>
            <a:r>
              <a:rPr lang="ru-RU" sz="5400" cap="none" dirty="0">
                <a:latin typeface="Monotype Corsiva" pitchFamily="66" charset="0"/>
              </a:rPr>
              <a:t>фестиваль «Радужная маска»</a:t>
            </a:r>
            <a:endParaRPr lang="ru-RU" sz="6600" cap="none" dirty="0" smtClean="0">
              <a:latin typeface="Monotype Corsiva" pitchFamily="66" charset="0"/>
            </a:endParaRPr>
          </a:p>
        </p:txBody>
      </p:sp>
      <p:pic>
        <p:nvPicPr>
          <p:cNvPr id="6146" name="Picture 2" descr="http://www.raduzhnyi-city.ru/upload/iblock/257/DSC_01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95250"/>
            <a:ext cx="4581525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543" y="1588769"/>
            <a:ext cx="4252913" cy="29041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4713" y="3612207"/>
            <a:ext cx="4752975" cy="315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58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972175" y="114301"/>
            <a:ext cx="5915026" cy="201453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cap="none" dirty="0" smtClean="0">
                <a:latin typeface="Monotype Corsiva" pitchFamily="66" charset="0"/>
              </a:rPr>
              <a:t>Мероприятия посвященные </a:t>
            </a:r>
            <a:r>
              <a:rPr lang="ru-RU" sz="5400" cap="none" dirty="0">
                <a:latin typeface="Monotype Corsiva" pitchFamily="66" charset="0"/>
              </a:rPr>
              <a:t>Дню памяти о россиянах, исполнявших служебный долг за пределами </a:t>
            </a:r>
            <a:r>
              <a:rPr lang="ru-RU" sz="5400" cap="none" dirty="0" smtClean="0">
                <a:latin typeface="Monotype Corsiva" pitchFamily="66" charset="0"/>
              </a:rPr>
              <a:t>Отечества</a:t>
            </a:r>
            <a:endParaRPr lang="ru-RU" sz="6600" cap="none" dirty="0" smtClean="0">
              <a:latin typeface="Monotype Corsiva" pitchFamily="66" charset="0"/>
            </a:endParaRPr>
          </a:p>
        </p:txBody>
      </p:sp>
      <p:pic>
        <p:nvPicPr>
          <p:cNvPr id="7170" name="Picture 2" descr="http://www.raduzhnyi-city.ru/upload/iblock/a26/IMG_7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14301"/>
            <a:ext cx="5983287" cy="437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raduzhnyi-city.ru/upload/iblock/e43/IMG_70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136503"/>
            <a:ext cx="5967413" cy="46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05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3" y="110299"/>
            <a:ext cx="6100762" cy="46801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0" y="2016960"/>
            <a:ext cx="6705600" cy="4703499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238875" y="225084"/>
            <a:ext cx="5953125" cy="173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cap="none" dirty="0" smtClean="0">
                <a:latin typeface="Monotype Corsiva" pitchFamily="66" charset="0"/>
              </a:rPr>
              <a:t>Линейка, посвящённая памяти </a:t>
            </a:r>
          </a:p>
          <a:p>
            <a:r>
              <a:rPr lang="ru-RU" sz="5400" cap="none" dirty="0" smtClean="0">
                <a:latin typeface="Monotype Corsiva" pitchFamily="66" charset="0"/>
              </a:rPr>
              <a:t>Стаса  Малицкого</a:t>
            </a:r>
            <a:endParaRPr lang="ru-RU" sz="5400" cap="none" dirty="0">
              <a:latin typeface="Monotype Corsiva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-253218" y="3934331"/>
            <a:ext cx="6035040" cy="23890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cap="none" dirty="0" smtClean="0">
                <a:latin typeface="Monotype Corsiva" pitchFamily="66" charset="0"/>
              </a:rPr>
              <a:t>погибшего в Афганистане при </a:t>
            </a:r>
          </a:p>
          <a:p>
            <a:r>
              <a:rPr lang="ru-RU" sz="3200" cap="none" dirty="0" smtClean="0">
                <a:latin typeface="Monotype Corsiva" pitchFamily="66" charset="0"/>
              </a:rPr>
              <a:t>исполнении служебного долга</a:t>
            </a:r>
            <a:endParaRPr lang="ru-RU" sz="3200" cap="none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71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20" y="59196"/>
            <a:ext cx="4481513" cy="33163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091" y="1717356"/>
            <a:ext cx="3328358" cy="44100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112" y="2581090"/>
            <a:ext cx="5824538" cy="4143743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852363" y="240612"/>
            <a:ext cx="6919912" cy="17430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cap="none" dirty="0" smtClean="0">
                <a:latin typeface="Monotype Corsiva" pitchFamily="66" charset="0"/>
              </a:rPr>
              <a:t>Фестиваль </a:t>
            </a:r>
            <a:r>
              <a:rPr lang="ru-RU" sz="5400" cap="none" dirty="0">
                <a:latin typeface="Monotype Corsiva" pitchFamily="66" charset="0"/>
              </a:rPr>
              <a:t>лирико-патриотической песни «Мир, </a:t>
            </a:r>
            <a:endParaRPr lang="ru-RU" sz="5400" cap="none" dirty="0" smtClean="0">
              <a:latin typeface="Monotype Corsiva" pitchFamily="66" charset="0"/>
            </a:endParaRPr>
          </a:p>
          <a:p>
            <a:r>
              <a:rPr lang="ru-RU" sz="5400" cap="none" dirty="0" smtClean="0">
                <a:latin typeface="Monotype Corsiva" pitchFamily="66" charset="0"/>
              </a:rPr>
              <a:t>в </a:t>
            </a:r>
            <a:r>
              <a:rPr lang="ru-RU" sz="5400" cap="none" dirty="0">
                <a:latin typeface="Monotype Corsiva" pitchFamily="66" charset="0"/>
              </a:rPr>
              <a:t>котором мы живем»</a:t>
            </a:r>
            <a:endParaRPr lang="ru-RU" sz="6600" cap="none" dirty="0" smtClean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21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68" y="113060"/>
            <a:ext cx="9872663" cy="6614685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6238875" y="225084"/>
            <a:ext cx="5953125" cy="1738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cap="none" dirty="0" smtClean="0">
                <a:latin typeface="Monotype Corsiva" pitchFamily="66" charset="0"/>
              </a:rPr>
              <a:t>Конкурс творческих работ обучающихся «Защитники отечества»</a:t>
            </a:r>
          </a:p>
        </p:txBody>
      </p:sp>
    </p:spTree>
    <p:extLst>
      <p:ext uri="{BB962C8B-B14F-4D97-AF65-F5344CB8AC3E}">
        <p14:creationId xmlns:p14="http://schemas.microsoft.com/office/powerpoint/2010/main" val="324830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62484"/>
            <a:ext cx="5938837" cy="41911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" y="114681"/>
            <a:ext cx="6473509" cy="3985832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316394" y="253220"/>
            <a:ext cx="5692726" cy="173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cap="none" dirty="0" smtClean="0">
                <a:latin typeface="Monotype Corsiva" panose="03010101010201010101" pitchFamily="66" charset="0"/>
              </a:rPr>
              <a:t>Митинг у мемориальной  доски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4159415"/>
            <a:ext cx="6035040" cy="23890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0" i="1" cap="none" dirty="0" smtClean="0">
                <a:latin typeface="Monotype Corsiva" pitchFamily="66" charset="0"/>
              </a:rPr>
              <a:t>В память о мужестве жителей г. Радужного, участвовавших в ликвидации последствий катастрофы на чернобыльской АЭС и </a:t>
            </a:r>
            <a:r>
              <a:rPr lang="ru-RU" sz="3200" b="0" cap="none" dirty="0" smtClean="0">
                <a:latin typeface="Monotype Corsiva" pitchFamily="66" charset="0"/>
              </a:rPr>
              <a:t>Других атомных объектах</a:t>
            </a:r>
            <a:endParaRPr lang="ru-RU" sz="3200" b="0" cap="none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26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163" y="2608395"/>
            <a:ext cx="6205536" cy="41311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" y="150495"/>
            <a:ext cx="6257925" cy="4648744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238875" y="323558"/>
            <a:ext cx="5953125" cy="173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cap="none" dirty="0" smtClean="0">
                <a:latin typeface="Monotype Corsiva" panose="03010101010201010101" pitchFamily="66" charset="0"/>
              </a:rPr>
              <a:t>Акция «Споем Гимн России вместе»</a:t>
            </a:r>
          </a:p>
        </p:txBody>
      </p:sp>
    </p:spTree>
    <p:extLst>
      <p:ext uri="{BB962C8B-B14F-4D97-AF65-F5344CB8AC3E}">
        <p14:creationId xmlns:p14="http://schemas.microsoft.com/office/powerpoint/2010/main" val="310721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13" y="1278732"/>
            <a:ext cx="7286625" cy="54649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8" y="110728"/>
            <a:ext cx="6310314" cy="4732735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238875" y="0"/>
            <a:ext cx="5953125" cy="12238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cap="none" dirty="0" smtClean="0">
                <a:latin typeface="Monotype Corsiva" panose="03010101010201010101" pitchFamily="66" charset="0"/>
              </a:rPr>
              <a:t>Проект «Человек  в истории города»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4468904"/>
            <a:ext cx="5176910" cy="19355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cap="none" dirty="0" smtClean="0">
                <a:latin typeface="Monotype Corsiva" panose="03010101010201010101" pitchFamily="66" charset="0"/>
              </a:rPr>
              <a:t>Встреча с главой города С.А.Найдуховым</a:t>
            </a:r>
            <a:endParaRPr lang="ru-RU" sz="4000" cap="none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9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135567"/>
            <a:ext cx="4663454" cy="66081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039" y="1714502"/>
            <a:ext cx="7474392" cy="5029198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5616314" y="135567"/>
            <a:ext cx="5953125" cy="1935548"/>
          </a:xfrm>
        </p:spPr>
        <p:txBody>
          <a:bodyPr>
            <a:normAutofit/>
          </a:bodyPr>
          <a:lstStyle/>
          <a:p>
            <a:r>
              <a:rPr lang="ru-RU" sz="6600" cap="none" dirty="0" smtClean="0">
                <a:latin typeface="Monotype Corsiva" panose="03010101010201010101" pitchFamily="66" charset="0"/>
              </a:rPr>
              <a:t>Память в наших сердцах</a:t>
            </a:r>
            <a:endParaRPr lang="ru-RU" sz="6600" cap="none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81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5" y="2633737"/>
            <a:ext cx="6095428" cy="40528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6" y="114300"/>
            <a:ext cx="6076379" cy="4040146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055995" y="492370"/>
            <a:ext cx="5953125" cy="173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cap="none" dirty="0" smtClean="0">
                <a:latin typeface="Monotype Corsiva" panose="03010101010201010101" pitchFamily="66" charset="0"/>
              </a:rPr>
              <a:t>Праздничное шествие  «Мы с городом нашим в ногу идем!»</a:t>
            </a:r>
          </a:p>
        </p:txBody>
      </p:sp>
    </p:spTree>
    <p:extLst>
      <p:ext uri="{BB962C8B-B14F-4D97-AF65-F5344CB8AC3E}">
        <p14:creationId xmlns:p14="http://schemas.microsoft.com/office/powerpoint/2010/main" val="405646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5" y="119798"/>
            <a:ext cx="6395275" cy="42521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837" y="2401034"/>
            <a:ext cx="6466903" cy="4299802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238875" y="225084"/>
            <a:ext cx="5953125" cy="173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cap="none" dirty="0" smtClean="0">
                <a:latin typeface="Monotype Corsiva" panose="03010101010201010101" pitchFamily="66" charset="0"/>
              </a:rPr>
              <a:t>«Парад колясок»</a:t>
            </a:r>
          </a:p>
        </p:txBody>
      </p:sp>
    </p:spTree>
    <p:extLst>
      <p:ext uri="{BB962C8B-B14F-4D97-AF65-F5344CB8AC3E}">
        <p14:creationId xmlns:p14="http://schemas.microsoft.com/office/powerpoint/2010/main" val="160598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275" y="2111184"/>
            <a:ext cx="6367657" cy="46120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4" y="148399"/>
            <a:ext cx="6239071" cy="3894963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238875" y="351693"/>
            <a:ext cx="5953125" cy="173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cap="none" dirty="0" smtClean="0">
                <a:latin typeface="Monotype Corsiva" panose="03010101010201010101" pitchFamily="66" charset="0"/>
              </a:rPr>
              <a:t>Городской праздник День Военно-морского флота</a:t>
            </a:r>
          </a:p>
        </p:txBody>
      </p:sp>
    </p:spTree>
    <p:extLst>
      <p:ext uri="{BB962C8B-B14F-4D97-AF65-F5344CB8AC3E}">
        <p14:creationId xmlns:p14="http://schemas.microsoft.com/office/powerpoint/2010/main" val="210750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772026" y="339626"/>
            <a:ext cx="7277100" cy="173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cap="none" dirty="0" smtClean="0">
                <a:latin typeface="Monotype Corsiva" panose="03010101010201010101" pitchFamily="66" charset="0"/>
              </a:rPr>
              <a:t>Городской  праздник День строителя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" t="14819" r="-604" b="-384"/>
          <a:stretch/>
        </p:blipFill>
        <p:spPr>
          <a:xfrm>
            <a:off x="142873" y="114300"/>
            <a:ext cx="4729165" cy="31793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t="9164"/>
          <a:stretch/>
        </p:blipFill>
        <p:spPr>
          <a:xfrm>
            <a:off x="142873" y="3200399"/>
            <a:ext cx="6257927" cy="35974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078226"/>
            <a:ext cx="5953124" cy="462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3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841104" y="-545269"/>
            <a:ext cx="9560758" cy="16545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cap="none" dirty="0" smtClean="0">
                <a:latin typeface="Monotype Corsiva" panose="03010101010201010101" pitchFamily="66" charset="0"/>
              </a:rPr>
              <a:t>Городской  праздник День строителя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8" r="13721"/>
          <a:stretch/>
        </p:blipFill>
        <p:spPr>
          <a:xfrm>
            <a:off x="3363273" y="1259173"/>
            <a:ext cx="4420383" cy="54639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3" t="35212" r="43571" b="-3125"/>
          <a:stretch/>
        </p:blipFill>
        <p:spPr>
          <a:xfrm>
            <a:off x="8028976" y="2261650"/>
            <a:ext cx="4020150" cy="46574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8" t="33750" r="32468"/>
          <a:stretch/>
        </p:blipFill>
        <p:spPr>
          <a:xfrm>
            <a:off x="142874" y="114299"/>
            <a:ext cx="3233050" cy="49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6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238" y="1590791"/>
            <a:ext cx="6748462" cy="51191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134873"/>
            <a:ext cx="6172200" cy="4179461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238875" y="0"/>
            <a:ext cx="5953125" cy="173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cap="none" dirty="0" smtClean="0">
                <a:latin typeface="Monotype Corsiva" panose="03010101010201010101" pitchFamily="66" charset="0"/>
              </a:rPr>
              <a:t>«Память из пламени»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4665851"/>
            <a:ext cx="5953125" cy="19355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cap="none" dirty="0" smtClean="0">
                <a:latin typeface="Monotype Corsiva" panose="03010101010201010101" pitchFamily="66" charset="0"/>
              </a:rPr>
              <a:t>VIII</a:t>
            </a:r>
            <a:r>
              <a:rPr lang="ru-RU" sz="4000" cap="none" dirty="0" smtClean="0">
                <a:latin typeface="Monotype Corsiva" panose="03010101010201010101" pitchFamily="66" charset="0"/>
              </a:rPr>
              <a:t> Международный фестиваль военно-патриотической песни имени Ивана Коляганова</a:t>
            </a:r>
            <a:endParaRPr lang="ru-RU" sz="4000" cap="none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44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2" r="-7090"/>
          <a:stretch/>
        </p:blipFill>
        <p:spPr>
          <a:xfrm>
            <a:off x="128587" y="110726"/>
            <a:ext cx="5817903" cy="55756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76" y="1685926"/>
            <a:ext cx="6743699" cy="5057774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946490" y="29026"/>
            <a:ext cx="5453575" cy="173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cap="none" dirty="0" smtClean="0">
                <a:latin typeface="Monotype Corsiva" panose="03010101010201010101" pitchFamily="66" charset="0"/>
              </a:rPr>
              <a:t>Акция «Мы  -граждане  России!»</a:t>
            </a:r>
          </a:p>
        </p:txBody>
      </p:sp>
    </p:spTree>
    <p:extLst>
      <p:ext uri="{BB962C8B-B14F-4D97-AF65-F5344CB8AC3E}">
        <p14:creationId xmlns:p14="http://schemas.microsoft.com/office/powerpoint/2010/main" val="47636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59" y="128588"/>
            <a:ext cx="6576441" cy="4372634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443003" y="225084"/>
            <a:ext cx="5748997" cy="25040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cap="none" dirty="0" smtClean="0">
                <a:latin typeface="Monotype Corsiva" panose="03010101010201010101" pitchFamily="66" charset="0"/>
              </a:rPr>
              <a:t>Мероприятие посвященное  </a:t>
            </a:r>
          </a:p>
          <a:p>
            <a:r>
              <a:rPr lang="ru-RU" sz="6600" cap="none" dirty="0" smtClean="0">
                <a:latin typeface="Monotype Corsiva" panose="03010101010201010101" pitchFamily="66" charset="0"/>
              </a:rPr>
              <a:t>Дню военного  разведчика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786" y="2825628"/>
            <a:ext cx="5738241" cy="38153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96" y="3657600"/>
            <a:ext cx="481340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0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472488" y="211075"/>
            <a:ext cx="4186237" cy="18573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cap="none" dirty="0" smtClean="0">
                <a:latin typeface="Monotype Corsiva" panose="03010101010201010101" pitchFamily="66" charset="0"/>
              </a:rPr>
              <a:t>Учебные </a:t>
            </a:r>
            <a:r>
              <a:rPr lang="ru-RU" sz="6600" cap="none" dirty="0">
                <a:latin typeface="Monotype Corsiva" panose="03010101010201010101" pitchFamily="66" charset="0"/>
              </a:rPr>
              <a:t>сборы учащихся</a:t>
            </a:r>
            <a:endParaRPr lang="ru-RU" sz="6600" cap="none" dirty="0" smtClean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" y="114301"/>
            <a:ext cx="5381625" cy="40362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2"/>
          <a:stretch/>
        </p:blipFill>
        <p:spPr>
          <a:xfrm>
            <a:off x="114299" y="3300413"/>
            <a:ext cx="5524500" cy="34289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75"/>
          <a:stretch/>
        </p:blipFill>
        <p:spPr>
          <a:xfrm>
            <a:off x="5638799" y="3151062"/>
            <a:ext cx="6524625" cy="35783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" r="-4372"/>
          <a:stretch/>
        </p:blipFill>
        <p:spPr>
          <a:xfrm>
            <a:off x="5153026" y="114301"/>
            <a:ext cx="4248150" cy="318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9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986462" y="642939"/>
            <a:ext cx="4948237" cy="18573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cap="none" dirty="0" smtClean="0">
                <a:latin typeface="Monotype Corsiva" panose="03010101010201010101" pitchFamily="66" charset="0"/>
              </a:rPr>
              <a:t>Учебные </a:t>
            </a:r>
            <a:r>
              <a:rPr lang="ru-RU" sz="6600" cap="none" dirty="0">
                <a:latin typeface="Monotype Corsiva" panose="03010101010201010101" pitchFamily="66" charset="0"/>
              </a:rPr>
              <a:t>сборы учащихся</a:t>
            </a:r>
            <a:endParaRPr lang="ru-RU" sz="6600" cap="none" dirty="0" smtClean="0"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8" y="114301"/>
            <a:ext cx="4848225" cy="36361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/>
          <a:stretch/>
        </p:blipFill>
        <p:spPr>
          <a:xfrm>
            <a:off x="7872413" y="3522723"/>
            <a:ext cx="4148136" cy="31781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5" b="24678"/>
          <a:stretch/>
        </p:blipFill>
        <p:spPr>
          <a:xfrm>
            <a:off x="109538" y="3522723"/>
            <a:ext cx="7934325" cy="317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5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6095999" y="148591"/>
            <a:ext cx="5953125" cy="1935548"/>
          </a:xfrm>
        </p:spPr>
        <p:txBody>
          <a:bodyPr>
            <a:normAutofit/>
          </a:bodyPr>
          <a:lstStyle/>
          <a:p>
            <a:r>
              <a:rPr lang="ru-RU" sz="6600" cap="none" dirty="0" smtClean="0">
                <a:latin typeface="Monotype Corsiva" panose="03010101010201010101" pitchFamily="66" charset="0"/>
              </a:rPr>
              <a:t>Звезда нашей Великой Победы</a:t>
            </a:r>
            <a:endParaRPr lang="ru-RU" sz="6600" cap="none" dirty="0"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288" y="2137601"/>
            <a:ext cx="6319836" cy="46134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" y="148590"/>
            <a:ext cx="6282235" cy="420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9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3" y="100013"/>
            <a:ext cx="6919913" cy="46132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262" y="2398712"/>
            <a:ext cx="6496049" cy="4330699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4159414"/>
            <a:ext cx="5953125" cy="19355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cap="none" dirty="0" smtClean="0">
                <a:latin typeface="Monotype Corsiva" panose="03010101010201010101" pitchFamily="66" charset="0"/>
              </a:rPr>
              <a:t>февраль</a:t>
            </a:r>
            <a:endParaRPr lang="ru-RU" sz="4000" cap="none" dirty="0">
              <a:latin typeface="Monotype Corsiva" panose="03010101010201010101" pitchFamily="66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843714" y="100013"/>
            <a:ext cx="5348286" cy="21523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cap="none" dirty="0" smtClean="0">
                <a:latin typeface="Monotype Corsiva" panose="03010101010201010101" pitchFamily="66" charset="0"/>
              </a:rPr>
              <a:t>Межрегиональный молодежный военно-патриотический сбор ОЦВПВ «Фрегат»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91" r="50787"/>
          <a:stretch/>
        </p:blipFill>
        <p:spPr>
          <a:xfrm>
            <a:off x="969170" y="3559495"/>
            <a:ext cx="3690937" cy="313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7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238875" y="225084"/>
            <a:ext cx="5953125" cy="21523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cap="none" dirty="0" smtClean="0">
                <a:latin typeface="Monotype Corsiva" panose="03010101010201010101" pitchFamily="66" charset="0"/>
              </a:rPr>
              <a:t>Межрегиональный молодежный военно-патриотический сбор ОЦВПВ «Фрегат»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4159414"/>
            <a:ext cx="5953125" cy="19355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cap="none" dirty="0" smtClean="0">
                <a:latin typeface="Monotype Corsiva" panose="03010101010201010101" pitchFamily="66" charset="0"/>
              </a:rPr>
              <a:t>июль</a:t>
            </a:r>
            <a:endParaRPr lang="ru-RU" sz="4000" cap="none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3" y="125071"/>
            <a:ext cx="6253162" cy="41671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838" y="2380011"/>
            <a:ext cx="6483772" cy="432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5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425" y="2492576"/>
            <a:ext cx="6379176" cy="4251123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238875" y="225084"/>
            <a:ext cx="5953125" cy="21523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cap="none" dirty="0" smtClean="0">
                <a:latin typeface="Monotype Corsiva" panose="03010101010201010101" pitchFamily="66" charset="0"/>
              </a:rPr>
              <a:t>Межрегиональный молодежный военно-патриотический сбор ОЦВПВ «Фрегат»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4159414"/>
            <a:ext cx="5953125" cy="19355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cap="none" dirty="0" smtClean="0">
                <a:latin typeface="Monotype Corsiva" panose="03010101010201010101" pitchFamily="66" charset="0"/>
              </a:rPr>
              <a:t>июль</a:t>
            </a:r>
            <a:endParaRPr lang="ru-RU" sz="4000" cap="none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9" y="114300"/>
            <a:ext cx="6302976" cy="509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17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25" y="2272016"/>
            <a:ext cx="6102350" cy="4480868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238875" y="225084"/>
            <a:ext cx="5953125" cy="21523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cap="none" dirty="0" smtClean="0">
                <a:latin typeface="Monotype Corsiva" panose="03010101010201010101" pitchFamily="66" charset="0"/>
              </a:rPr>
              <a:t>Межрегиональный молодежный военно-патриотический сбор ОЦВПВ «Фрегат»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4159414"/>
            <a:ext cx="5953125" cy="19355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cap="none" dirty="0" smtClean="0">
                <a:latin typeface="Monotype Corsiva" panose="03010101010201010101" pitchFamily="66" charset="0"/>
              </a:rPr>
              <a:t>июль</a:t>
            </a:r>
            <a:endParaRPr lang="ru-RU" sz="4000" cap="none" dirty="0"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" y="196850"/>
            <a:ext cx="6249988" cy="454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1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238875" y="225084"/>
            <a:ext cx="5953125" cy="21523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cap="none" dirty="0" smtClean="0">
                <a:latin typeface="Monotype Corsiva" panose="03010101010201010101" pitchFamily="66" charset="0"/>
              </a:rPr>
              <a:t>Межрегиональный молодежный военно-патриотический сбор ОЦВПВ «Фрегат»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4159414"/>
            <a:ext cx="5953125" cy="19355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cap="none" dirty="0" smtClean="0">
                <a:latin typeface="Monotype Corsiva" panose="03010101010201010101" pitchFamily="66" charset="0"/>
              </a:rPr>
              <a:t>июль</a:t>
            </a:r>
            <a:endParaRPr lang="ru-RU" sz="4000" cap="none" dirty="0"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42"/>
          <a:stretch/>
        </p:blipFill>
        <p:spPr>
          <a:xfrm>
            <a:off x="5729288" y="2377440"/>
            <a:ext cx="6297612" cy="43310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3" y="91440"/>
            <a:ext cx="6362699" cy="471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2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838" y="2504777"/>
            <a:ext cx="6381178" cy="4242805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936279" y="351494"/>
            <a:ext cx="5953125" cy="21523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cap="none" dirty="0" smtClean="0">
                <a:latin typeface="Monotype Corsiva" panose="03010101010201010101" pitchFamily="66" charset="0"/>
              </a:rPr>
              <a:t>Праздничное </a:t>
            </a:r>
            <a:r>
              <a:rPr lang="ru-RU" sz="6600" cap="none" dirty="0">
                <a:latin typeface="Monotype Corsiva" panose="03010101010201010101" pitchFamily="66" charset="0"/>
              </a:rPr>
              <a:t>мероприятие, посвященное Дню защитника Отечества</a:t>
            </a:r>
            <a:endParaRPr lang="ru-RU" sz="6600" cap="none" dirty="0" smtClean="0"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49"/>
          <a:stretch/>
        </p:blipFill>
        <p:spPr>
          <a:xfrm>
            <a:off x="110109" y="114300"/>
            <a:ext cx="3718941" cy="35861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1" r="17908"/>
          <a:stretch/>
        </p:blipFill>
        <p:spPr>
          <a:xfrm>
            <a:off x="8115300" y="2504777"/>
            <a:ext cx="3971925" cy="424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3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993554" y="366303"/>
            <a:ext cx="5953125" cy="21523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cap="none" dirty="0" smtClean="0">
                <a:latin typeface="Monotype Corsiva" panose="03010101010201010101" pitchFamily="66" charset="0"/>
              </a:rPr>
              <a:t>Праздничное </a:t>
            </a:r>
            <a:r>
              <a:rPr lang="ru-RU" sz="6600" cap="none" dirty="0">
                <a:latin typeface="Monotype Corsiva" panose="03010101010201010101" pitchFamily="66" charset="0"/>
              </a:rPr>
              <a:t>мероприятие, посвященное Дню защитника Отечества</a:t>
            </a:r>
            <a:endParaRPr lang="ru-RU" sz="6600" cap="none" dirty="0" smtClean="0">
              <a:latin typeface="Monotype Corsiva" panose="03010101010201010101" pitchFamily="66" charset="0"/>
            </a:endParaRPr>
          </a:p>
        </p:txBody>
      </p:sp>
      <p:pic>
        <p:nvPicPr>
          <p:cNvPr id="8198" name="Picture 6" descr="http://www.raduzhnyi-city.ru/upload/iblock/5d8/DSC_02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726700"/>
            <a:ext cx="6155531" cy="402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www.raduzhnyi-city.ru/upload/iblock/a5d/DSC_02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" y="158261"/>
            <a:ext cx="5983287" cy="425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raduzhnyi-city.ru/upload/iblock/8e1/DSC_00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058" y="2726700"/>
            <a:ext cx="6196118" cy="402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77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298" y="27478"/>
            <a:ext cx="6951432" cy="12481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cap="none" dirty="0" smtClean="0">
                <a:latin typeface="Monotype Corsiva" panose="03010101010201010101" pitchFamily="66" charset="0"/>
              </a:rPr>
              <a:t>День </a:t>
            </a:r>
            <a:r>
              <a:rPr lang="ru-RU" sz="6600" cap="none" dirty="0">
                <a:latin typeface="Monotype Corsiva" panose="03010101010201010101" pitchFamily="66" charset="0"/>
              </a:rPr>
              <a:t>призывника</a:t>
            </a:r>
            <a:endParaRPr lang="ru-RU" sz="6600" cap="none" dirty="0" smtClean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013" y="2757488"/>
            <a:ext cx="5896050" cy="39202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16" y="114300"/>
            <a:ext cx="5656478" cy="37609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7" r="18774"/>
          <a:stretch/>
        </p:blipFill>
        <p:spPr>
          <a:xfrm>
            <a:off x="7358063" y="1497694"/>
            <a:ext cx="4588617" cy="518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2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951284" y="699325"/>
            <a:ext cx="6951432" cy="12481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cap="none" dirty="0" smtClean="0">
                <a:latin typeface="Monotype Corsiva" panose="03010101010201010101" pitchFamily="66" charset="0"/>
              </a:rPr>
              <a:t>День призывника</a:t>
            </a:r>
          </a:p>
          <a:p>
            <a:r>
              <a:rPr lang="ru-RU" sz="6600" cap="none" dirty="0" smtClean="0">
                <a:latin typeface="Monotype Corsiva" panose="03010101010201010101" pitchFamily="66" charset="0"/>
              </a:rPr>
              <a:t>г.Владимир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19062"/>
            <a:ext cx="4880947" cy="3656897"/>
          </a:xfrm>
          <a:prstGeom prst="rect">
            <a:avLst/>
          </a:prstGeom>
        </p:spPr>
      </p:pic>
      <p:pic>
        <p:nvPicPr>
          <p:cNvPr id="9220" name="Picture 4" descr="https://pp.vk.me/c636425/v636425287/283b/8O9BoNz27o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2" y="2689190"/>
            <a:ext cx="5403004" cy="404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pp.vk.me/c636425/v636425287/25c5/dDlLM7npNu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0"/>
          <a:stretch/>
        </p:blipFill>
        <p:spPr bwMode="auto">
          <a:xfrm>
            <a:off x="1811083" y="3157537"/>
            <a:ext cx="5403004" cy="357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02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3504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905" y="1930526"/>
            <a:ext cx="7231095" cy="4927474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027860" y="182881"/>
            <a:ext cx="5953125" cy="173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cap="none" dirty="0" smtClean="0">
                <a:latin typeface="Monotype Corsiva" panose="03010101010201010101" pitchFamily="66" charset="0"/>
              </a:rPr>
              <a:t>Муниципальный  этап военно-спортивной игры  «Зарница»</a:t>
            </a:r>
          </a:p>
        </p:txBody>
      </p:sp>
    </p:spTree>
    <p:extLst>
      <p:ext uri="{BB962C8B-B14F-4D97-AF65-F5344CB8AC3E}">
        <p14:creationId xmlns:p14="http://schemas.microsoft.com/office/powerpoint/2010/main" val="3015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438" y="2799337"/>
            <a:ext cx="6262687" cy="39275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" y="148971"/>
            <a:ext cx="6291669" cy="400869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6096000" y="391478"/>
            <a:ext cx="5953125" cy="1935548"/>
          </a:xfrm>
        </p:spPr>
        <p:txBody>
          <a:bodyPr>
            <a:normAutofit/>
          </a:bodyPr>
          <a:lstStyle/>
          <a:p>
            <a:r>
              <a:rPr lang="ru-RU" sz="6600" cap="none" dirty="0" smtClean="0">
                <a:latin typeface="Monotype Corsiva" panose="03010101010201010101" pitchFamily="66" charset="0"/>
              </a:rPr>
              <a:t>Звезда нашей Великой Победы</a:t>
            </a:r>
            <a:endParaRPr lang="ru-RU" sz="6600" cap="none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62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609611" y="128587"/>
            <a:ext cx="6951432" cy="12481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cap="none" dirty="0">
                <a:latin typeface="Monotype Corsiva" panose="03010101010201010101" pitchFamily="66" charset="0"/>
              </a:rPr>
              <a:t>Совет ветеранов</a:t>
            </a:r>
            <a:endParaRPr lang="ru-RU" sz="6600" cap="none" dirty="0" smtClean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" y="128587"/>
            <a:ext cx="6243638" cy="46827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8" t="24750"/>
          <a:stretch/>
        </p:blipFill>
        <p:spPr>
          <a:xfrm>
            <a:off x="7915275" y="2078024"/>
            <a:ext cx="4133850" cy="46371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7" b="6879"/>
          <a:stretch/>
        </p:blipFill>
        <p:spPr>
          <a:xfrm>
            <a:off x="2543175" y="3743325"/>
            <a:ext cx="5815013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100013"/>
            <a:ext cx="6248400" cy="46863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724" y="2043113"/>
            <a:ext cx="6248399" cy="4686299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210741" y="0"/>
            <a:ext cx="5648324" cy="18006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cap="none" dirty="0" smtClean="0">
                <a:latin typeface="Monotype Corsiva" panose="03010101010201010101" pitchFamily="66" charset="0"/>
              </a:rPr>
              <a:t>Социальная  помощь ветеранам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/>
          <a:stretch/>
        </p:blipFill>
        <p:spPr>
          <a:xfrm>
            <a:off x="938784" y="3814762"/>
            <a:ext cx="5157216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5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618" y="2531474"/>
            <a:ext cx="6313698" cy="41979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88"/>
            <a:ext cx="6382054" cy="4243387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238875" y="225084"/>
            <a:ext cx="5953125" cy="22508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cap="none" dirty="0" smtClean="0">
                <a:latin typeface="Monotype Corsiva" panose="03010101010201010101" pitchFamily="66" charset="0"/>
              </a:rPr>
              <a:t>Социальная  помощь вдовам  погибшим  и умершим  участникам ВОВ</a:t>
            </a:r>
          </a:p>
        </p:txBody>
      </p:sp>
    </p:spTree>
    <p:extLst>
      <p:ext uri="{BB962C8B-B14F-4D97-AF65-F5344CB8AC3E}">
        <p14:creationId xmlns:p14="http://schemas.microsoft.com/office/powerpoint/2010/main" val="386458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94385" y="3498968"/>
            <a:ext cx="9966960" cy="2926080"/>
          </a:xfrm>
        </p:spPr>
        <p:txBody>
          <a:bodyPr>
            <a:noAutofit/>
          </a:bodyPr>
          <a:lstStyle/>
          <a:p>
            <a:r>
              <a:rPr lang="ru-RU" sz="6600" i="1" cap="none" dirty="0" smtClean="0">
                <a:latin typeface="Times New Roman" pitchFamily="18" charset="0"/>
                <a:cs typeface="Times New Roman" pitchFamily="18" charset="0"/>
              </a:rPr>
              <a:t>Доклад о реализации мероприятий</a:t>
            </a:r>
            <a:r>
              <a:rPr lang="en-US" sz="6600" i="1" cap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600" i="1" cap="none" dirty="0" smtClean="0">
                <a:latin typeface="Times New Roman" pitchFamily="18" charset="0"/>
                <a:cs typeface="Times New Roman" pitchFamily="18" charset="0"/>
              </a:rPr>
              <a:t>комплекса мер по</a:t>
            </a:r>
            <a:r>
              <a:rPr lang="en-US" sz="6600" i="1" cap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600" i="1" cap="none" dirty="0" smtClean="0">
                <a:latin typeface="Times New Roman" pitchFamily="18" charset="0"/>
                <a:cs typeface="Times New Roman" pitchFamily="18" charset="0"/>
              </a:rPr>
              <a:t>патриотическому</a:t>
            </a:r>
            <a:r>
              <a:rPr lang="en-US" sz="6600" i="1" cap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600" i="1" cap="none" dirty="0" smtClean="0">
                <a:latin typeface="Times New Roman" pitchFamily="18" charset="0"/>
                <a:cs typeface="Times New Roman" pitchFamily="18" charset="0"/>
              </a:rPr>
              <a:t>воспитанию граждан </a:t>
            </a:r>
            <a:r>
              <a:rPr lang="en-US" sz="6600" i="1" cap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600" i="1" cap="none" dirty="0" smtClean="0">
                <a:latin typeface="Times New Roman" pitchFamily="18" charset="0"/>
                <a:cs typeface="Times New Roman" pitchFamily="18" charset="0"/>
              </a:rPr>
              <a:t>на территории ЗАТО</a:t>
            </a:r>
            <a:r>
              <a:rPr lang="en-US" sz="6600" i="1" cap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600" i="1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600" i="1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600" i="1" cap="none" dirty="0" smtClean="0">
                <a:latin typeface="Times New Roman" pitchFamily="18" charset="0"/>
                <a:cs typeface="Times New Roman" pitchFamily="18" charset="0"/>
              </a:rPr>
              <a:t>г. Радужный по итогам  2016 года</a:t>
            </a:r>
            <a:endParaRPr lang="ru-RU" sz="6600" i="1" cap="none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4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85762"/>
            <a:ext cx="12192000" cy="2143125"/>
          </a:xfrm>
        </p:spPr>
        <p:txBody>
          <a:bodyPr>
            <a:noAutofit/>
          </a:bodyPr>
          <a:lstStyle/>
          <a:p>
            <a:r>
              <a:rPr lang="ru-RU" sz="8000" i="1" cap="none" dirty="0" smtClean="0">
                <a:latin typeface="Times New Roman" pitchFamily="18" charset="0"/>
                <a:cs typeface="Times New Roman" pitchFamily="18" charset="0"/>
              </a:rPr>
              <a:t>Благодарим за внимание</a:t>
            </a:r>
            <a:endParaRPr lang="ru-RU" sz="8000" i="1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160" y="4019549"/>
            <a:ext cx="3309777" cy="235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9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Вахта памяти</a:t>
            </a:r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6372224" y="-452291"/>
            <a:ext cx="5953125" cy="19355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cap="none" dirty="0" smtClean="0">
                <a:latin typeface="Monotype Corsiva" panose="03010101010201010101" pitchFamily="66" charset="0"/>
              </a:rPr>
              <a:t>Акция «Память»</a:t>
            </a:r>
            <a:endParaRPr lang="ru-RU" sz="6600" cap="none" dirty="0"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725" y="2027642"/>
            <a:ext cx="6248399" cy="46862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95" y="148590"/>
            <a:ext cx="6234429" cy="4779729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152400" y="4778393"/>
            <a:ext cx="5953125" cy="19355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cap="none" dirty="0" smtClean="0">
                <a:latin typeface="Monotype Corsiva" panose="03010101010201010101" pitchFamily="66" charset="0"/>
              </a:rPr>
              <a:t>благоустройство могил ветеранов ВОВ  на городском кладбище  в п.Буланово</a:t>
            </a:r>
            <a:endParaRPr lang="ru-RU" sz="4000" cap="none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62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Вахта памяти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02"/>
          <a:stretch/>
        </p:blipFill>
        <p:spPr>
          <a:xfrm>
            <a:off x="5705858" y="2434285"/>
            <a:ext cx="6366762" cy="42399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" y="136587"/>
            <a:ext cx="6329363" cy="4493848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238875" y="277179"/>
            <a:ext cx="5953125" cy="19355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cap="none" dirty="0" smtClean="0">
                <a:latin typeface="Monotype Corsiva" panose="03010101010201010101" pitchFamily="66" charset="0"/>
              </a:rPr>
              <a:t>Заложение памятной клумбы «Георгиевская лента»</a:t>
            </a:r>
            <a:endParaRPr lang="ru-RU" sz="6600" cap="none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77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Вахта памяти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6" y="91801"/>
            <a:ext cx="6388217" cy="40519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863" y="2519846"/>
            <a:ext cx="6300471" cy="4221316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311006" y="248998"/>
            <a:ext cx="5953125" cy="19355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cap="none" dirty="0" smtClean="0">
                <a:latin typeface="Monotype Corsiva" panose="03010101010201010101" pitchFamily="66" charset="0"/>
              </a:rPr>
              <a:t>Городской конкурс творческих работ «Защитник отечества»</a:t>
            </a:r>
            <a:endParaRPr lang="ru-RU" sz="6600" cap="none" dirty="0">
              <a:latin typeface="Monotype Corsiva" panose="03010101010201010101" pitchFamily="66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4143756"/>
            <a:ext cx="5953125" cy="19355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cap="none" dirty="0" smtClean="0">
                <a:latin typeface="Monotype Corsiva" panose="03010101010201010101" pitchFamily="66" charset="0"/>
              </a:rPr>
              <a:t>церемония награждения победителей и призеров</a:t>
            </a:r>
            <a:endParaRPr lang="ru-RU" sz="4000" cap="none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06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TM03457444[[fn=Основа]]</Template>
  <TotalTime>660</TotalTime>
  <Words>520</Words>
  <Application>Microsoft Office PowerPoint</Application>
  <PresentationFormat>Широкоэкранный</PresentationFormat>
  <Paragraphs>104</Paragraphs>
  <Slides>64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9" baseType="lpstr">
      <vt:lpstr>Calibri</vt:lpstr>
      <vt:lpstr>Corbel</vt:lpstr>
      <vt:lpstr>Monotype Corsiva</vt:lpstr>
      <vt:lpstr>Times New Roman</vt:lpstr>
      <vt:lpstr>Базис</vt:lpstr>
      <vt:lpstr>Доклад о реализации мероприятий комплекса мер по патриотическому воспитанию граждан  на территории ЗАТО  г. Радужный по итогам  2016 года</vt:lpstr>
      <vt:lpstr>МБОУ ДО ЦВР «Лад» музей «Боевой и трудовой славы»</vt:lpstr>
      <vt:lpstr>Память в наших сердцах</vt:lpstr>
      <vt:lpstr>Память в наших сердцах</vt:lpstr>
      <vt:lpstr>Звезда нашей Великой Победы</vt:lpstr>
      <vt:lpstr>Звезда нашей Великой Победы</vt:lpstr>
      <vt:lpstr>Вахта памяти</vt:lpstr>
      <vt:lpstr>Вахта памяти</vt:lpstr>
      <vt:lpstr>Вахта памяти</vt:lpstr>
      <vt:lpstr>Презентация PowerPoint</vt:lpstr>
      <vt:lpstr>Акция «Бессмертный полк»</vt:lpstr>
      <vt:lpstr>Присвоение почетного звания «Примерный внук» с  вручением грамот городского Совета ветеранов</vt:lpstr>
      <vt:lpstr>Сдача рапорта  руководителем поискового отряда «Гром» по итогам  экспедиции</vt:lpstr>
      <vt:lpstr>Презентация PowerPoint</vt:lpstr>
      <vt:lpstr>Вахта памяти</vt:lpstr>
      <vt:lpstr>Вахта памяти</vt:lpstr>
      <vt:lpstr>Вахта памяти</vt:lpstr>
      <vt:lpstr>Презентация PowerPoint</vt:lpstr>
      <vt:lpstr>Презентация PowerPoint</vt:lpstr>
      <vt:lpstr>Вахта памяти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Вахта памяти</vt:lpstr>
      <vt:lpstr>Презентация PowerPoint</vt:lpstr>
      <vt:lpstr>Презентация PowerPoint</vt:lpstr>
      <vt:lpstr>Презентация PowerPoint</vt:lpstr>
      <vt:lpstr>Вахта памяти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Доклад о реализации мероприятий комплекса мер по патриотическому воспитанию граждан  на территории ЗАТО  г. Радужный по итогам  2016 года</vt:lpstr>
      <vt:lpstr>Благодарим за внимание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CVR</dc:creator>
  <cp:lastModifiedBy>CVR</cp:lastModifiedBy>
  <cp:revision>54</cp:revision>
  <dcterms:created xsi:type="dcterms:W3CDTF">2016-10-25T09:00:48Z</dcterms:created>
  <dcterms:modified xsi:type="dcterms:W3CDTF">2016-10-27T05:45:26Z</dcterms:modified>
</cp:coreProperties>
</file>